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73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FD0-DC2D-4CFC-9BE0-C0385B8AE202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BDD63-CBBD-490E-8892-7C4A00CF15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385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FD0-DC2D-4CFC-9BE0-C0385B8AE202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BDD63-CBBD-490E-8892-7C4A00CF15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725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FD0-DC2D-4CFC-9BE0-C0385B8AE202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BDD63-CBBD-490E-8892-7C4A00CF15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244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FD0-DC2D-4CFC-9BE0-C0385B8AE202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BDD63-CBBD-490E-8892-7C4A00CF15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92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FD0-DC2D-4CFC-9BE0-C0385B8AE202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BDD63-CBBD-490E-8892-7C4A00CF15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848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FD0-DC2D-4CFC-9BE0-C0385B8AE202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BDD63-CBBD-490E-8892-7C4A00CF15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1668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FD0-DC2D-4CFC-9BE0-C0385B8AE202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BDD63-CBBD-490E-8892-7C4A00CF15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180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FD0-DC2D-4CFC-9BE0-C0385B8AE202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BDD63-CBBD-490E-8892-7C4A00CF15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4171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FD0-DC2D-4CFC-9BE0-C0385B8AE202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BDD63-CBBD-490E-8892-7C4A00CF15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2415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FD0-DC2D-4CFC-9BE0-C0385B8AE202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BDD63-CBBD-490E-8892-7C4A00CF15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7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8FD0-DC2D-4CFC-9BE0-C0385B8AE202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BDD63-CBBD-490E-8892-7C4A00CF15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161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38FD0-DC2D-4CFC-9BE0-C0385B8AE202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BDD63-CBBD-490E-8892-7C4A00CF15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56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表 27">
            <a:extLst>
              <a:ext uri="{FF2B5EF4-FFF2-40B4-BE49-F238E27FC236}">
                <a16:creationId xmlns:a16="http://schemas.microsoft.com/office/drawing/2014/main" id="{48A6A424-A422-2E0A-B24E-ACFD2F7C06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350124"/>
              </p:ext>
            </p:extLst>
          </p:nvPr>
        </p:nvGraphicFramePr>
        <p:xfrm>
          <a:off x="335349" y="596467"/>
          <a:ext cx="9001482" cy="45707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247">
                  <a:extLst>
                    <a:ext uri="{9D8B030D-6E8A-4147-A177-3AD203B41FA5}">
                      <a16:colId xmlns:a16="http://schemas.microsoft.com/office/drawing/2014/main" val="2923694012"/>
                    </a:ext>
                  </a:extLst>
                </a:gridCol>
                <a:gridCol w="1500247">
                  <a:extLst>
                    <a:ext uri="{9D8B030D-6E8A-4147-A177-3AD203B41FA5}">
                      <a16:colId xmlns:a16="http://schemas.microsoft.com/office/drawing/2014/main" val="2524620891"/>
                    </a:ext>
                  </a:extLst>
                </a:gridCol>
                <a:gridCol w="1500247">
                  <a:extLst>
                    <a:ext uri="{9D8B030D-6E8A-4147-A177-3AD203B41FA5}">
                      <a16:colId xmlns:a16="http://schemas.microsoft.com/office/drawing/2014/main" val="529347211"/>
                    </a:ext>
                  </a:extLst>
                </a:gridCol>
                <a:gridCol w="1500247">
                  <a:extLst>
                    <a:ext uri="{9D8B030D-6E8A-4147-A177-3AD203B41FA5}">
                      <a16:colId xmlns:a16="http://schemas.microsoft.com/office/drawing/2014/main" val="3742526537"/>
                    </a:ext>
                  </a:extLst>
                </a:gridCol>
                <a:gridCol w="1500247">
                  <a:extLst>
                    <a:ext uri="{9D8B030D-6E8A-4147-A177-3AD203B41FA5}">
                      <a16:colId xmlns:a16="http://schemas.microsoft.com/office/drawing/2014/main" val="1914646829"/>
                    </a:ext>
                  </a:extLst>
                </a:gridCol>
                <a:gridCol w="1500247">
                  <a:extLst>
                    <a:ext uri="{9D8B030D-6E8A-4147-A177-3AD203B41FA5}">
                      <a16:colId xmlns:a16="http://schemas.microsoft.com/office/drawing/2014/main" val="252272151"/>
                    </a:ext>
                  </a:extLst>
                </a:gridCol>
              </a:tblGrid>
              <a:tr h="254201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R6</a:t>
                      </a:r>
                      <a:r>
                        <a:rPr kumimoji="1" lang="ja-JP" altLang="en-US" sz="1200" dirty="0"/>
                        <a:t>年度</a:t>
                      </a:r>
                    </a:p>
                  </a:txBody>
                  <a:tcPr marL="74295" marR="74295" marT="37148" marB="37148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R7</a:t>
                      </a:r>
                      <a:r>
                        <a:rPr kumimoji="1" lang="ja-JP" altLang="en-US" sz="1200" dirty="0"/>
                        <a:t>年度</a:t>
                      </a:r>
                    </a:p>
                  </a:txBody>
                  <a:tcPr marL="74295" marR="74295" marT="37148" marB="37148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R8</a:t>
                      </a:r>
                      <a:r>
                        <a:rPr kumimoji="1" lang="ja-JP" altLang="en-US" sz="1200" dirty="0"/>
                        <a:t>年度</a:t>
                      </a:r>
                    </a:p>
                  </a:txBody>
                  <a:tcPr marL="74295" marR="74295" marT="37148" marB="37148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R9</a:t>
                      </a:r>
                      <a:r>
                        <a:rPr kumimoji="1" lang="ja-JP" altLang="en-US" sz="1200" dirty="0"/>
                        <a:t>年度</a:t>
                      </a:r>
                    </a:p>
                  </a:txBody>
                  <a:tcPr marL="74295" marR="74295" marT="37148" marB="37148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200" dirty="0"/>
                        <a:t>R10</a:t>
                      </a:r>
                      <a:r>
                        <a:rPr kumimoji="1" lang="ja-JP" altLang="en-US" sz="1200" dirty="0"/>
                        <a:t>年度</a:t>
                      </a:r>
                    </a:p>
                  </a:txBody>
                  <a:tcPr marL="74295" marR="74295" marT="37148" marB="37148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200"/>
                        <a:t>R11</a:t>
                      </a:r>
                      <a:r>
                        <a:rPr kumimoji="1" lang="ja-JP" altLang="en-US" sz="1200"/>
                        <a:t>年度</a:t>
                      </a:r>
                      <a:endParaRPr kumimoji="1" lang="ja-JP" altLang="en-US" sz="1200" dirty="0"/>
                    </a:p>
                  </a:txBody>
                  <a:tcPr marL="74295" marR="74295" marT="37148" marB="37148"/>
                </a:tc>
                <a:extLst>
                  <a:ext uri="{0D108BD9-81ED-4DB2-BD59-A6C34878D82A}">
                    <a16:rowId xmlns:a16="http://schemas.microsoft.com/office/drawing/2014/main" val="1131060329"/>
                  </a:ext>
                </a:extLst>
              </a:tr>
              <a:tr h="4313589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marL="74295" marR="74295" marT="37148" marB="37148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marL="74295" marR="74295" marT="37148" marB="37148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marL="74295" marR="74295" marT="37148" marB="37148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marL="74295" marR="74295" marT="37148" marB="37148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marL="74295" marR="74295" marT="37148" marB="37148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marL="74295" marR="74295" marT="37148" marB="37148"/>
                </a:tc>
                <a:extLst>
                  <a:ext uri="{0D108BD9-81ED-4DB2-BD59-A6C34878D82A}">
                    <a16:rowId xmlns:a16="http://schemas.microsoft.com/office/drawing/2014/main" val="1394502953"/>
                  </a:ext>
                </a:extLst>
              </a:tr>
            </a:tbl>
          </a:graphicData>
        </a:graphic>
      </p:graphicFrame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1E61645-8BD0-813F-2287-FCD16F618BF9}"/>
              </a:ext>
            </a:extLst>
          </p:cNvPr>
          <p:cNvCxnSpPr>
            <a:cxnSpLocks/>
          </p:cNvCxnSpPr>
          <p:nvPr/>
        </p:nvCxnSpPr>
        <p:spPr>
          <a:xfrm>
            <a:off x="0" y="493776"/>
            <a:ext cx="9906000" cy="0"/>
          </a:xfrm>
          <a:prstGeom prst="line">
            <a:avLst/>
          </a:prstGeom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39114CF-8135-7567-EC7E-5E7A4A0171E7}"/>
              </a:ext>
            </a:extLst>
          </p:cNvPr>
          <p:cNvSpPr txBox="1"/>
          <p:nvPr/>
        </p:nvSpPr>
        <p:spPr>
          <a:xfrm>
            <a:off x="154686" y="124444"/>
            <a:ext cx="98122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ja-JP" altLang="en-US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様式８　産業化へのロードマップ　</a:t>
            </a:r>
            <a:r>
              <a:rPr lang="en-US" altLang="ja-JP" kern="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※</a:t>
            </a:r>
            <a:r>
              <a:rPr lang="ja-JP" altLang="en-US" kern="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様式８を作成する場合は様式９は作成不要</a:t>
            </a:r>
            <a:endParaRPr lang="ja-JP" altLang="ja-JP" sz="1800" kern="10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ホームベース 30">
            <a:extLst>
              <a:ext uri="{FF2B5EF4-FFF2-40B4-BE49-F238E27FC236}">
                <a16:creationId xmlns:a16="http://schemas.microsoft.com/office/drawing/2014/main" id="{971E6BED-2607-9EBC-A89A-41947C6D8595}"/>
              </a:ext>
            </a:extLst>
          </p:cNvPr>
          <p:cNvSpPr/>
          <p:nvPr/>
        </p:nvSpPr>
        <p:spPr>
          <a:xfrm>
            <a:off x="3351064" y="1112463"/>
            <a:ext cx="3520662" cy="46680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en-US" altLang="ja-JP" sz="894" dirty="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DD1C891-DCD9-1B85-B87B-A335B8ECAAC9}"/>
              </a:ext>
            </a:extLst>
          </p:cNvPr>
          <p:cNvSpPr txBox="1"/>
          <p:nvPr/>
        </p:nvSpPr>
        <p:spPr>
          <a:xfrm>
            <a:off x="290628" y="902516"/>
            <a:ext cx="2029584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950"/>
            <a:r>
              <a:rPr kumimoji="1" lang="ja-JP" altLang="en-US" sz="1138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（１）○○（実施機関名）</a:t>
            </a:r>
          </a:p>
        </p:txBody>
      </p:sp>
      <p:sp>
        <p:nvSpPr>
          <p:cNvPr id="4" name="ホームベース 30">
            <a:extLst>
              <a:ext uri="{FF2B5EF4-FFF2-40B4-BE49-F238E27FC236}">
                <a16:creationId xmlns:a16="http://schemas.microsoft.com/office/drawing/2014/main" id="{6734C49C-DDFD-042F-C7E6-8A81A4746533}"/>
              </a:ext>
            </a:extLst>
          </p:cNvPr>
          <p:cNvSpPr/>
          <p:nvPr/>
        </p:nvSpPr>
        <p:spPr>
          <a:xfrm>
            <a:off x="3351064" y="1871291"/>
            <a:ext cx="949915" cy="46680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894" dirty="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C807EC0-2914-7E79-1573-0B4C1E2E518A}"/>
              </a:ext>
            </a:extLst>
          </p:cNvPr>
          <p:cNvSpPr txBox="1"/>
          <p:nvPr/>
        </p:nvSpPr>
        <p:spPr>
          <a:xfrm>
            <a:off x="290628" y="1625688"/>
            <a:ext cx="1967380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950"/>
            <a:r>
              <a:rPr kumimoji="1" lang="ja-JP" altLang="en-US" sz="1138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（２）○○（実施機関名）</a:t>
            </a:r>
          </a:p>
        </p:txBody>
      </p:sp>
      <p:sp>
        <p:nvSpPr>
          <p:cNvPr id="9" name="ホームベース 30">
            <a:extLst>
              <a:ext uri="{FF2B5EF4-FFF2-40B4-BE49-F238E27FC236}">
                <a16:creationId xmlns:a16="http://schemas.microsoft.com/office/drawing/2014/main" id="{51D52A59-3AD7-2D56-7D0B-38EDC9DE4E04}"/>
              </a:ext>
            </a:extLst>
          </p:cNvPr>
          <p:cNvSpPr/>
          <p:nvPr/>
        </p:nvSpPr>
        <p:spPr>
          <a:xfrm>
            <a:off x="3351064" y="2483138"/>
            <a:ext cx="3520662" cy="46680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894" dirty="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EEC413F-D437-78C4-6C1D-99845BF6EDEC}"/>
              </a:ext>
            </a:extLst>
          </p:cNvPr>
          <p:cNvSpPr txBox="1"/>
          <p:nvPr/>
        </p:nvSpPr>
        <p:spPr>
          <a:xfrm>
            <a:off x="1665506" y="4286571"/>
            <a:ext cx="2118840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950"/>
            <a:r>
              <a:rPr kumimoji="1" lang="ja-JP" altLang="en-US" sz="1138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（４）○○（実施機関名）</a:t>
            </a:r>
          </a:p>
        </p:txBody>
      </p:sp>
      <p:sp>
        <p:nvSpPr>
          <p:cNvPr id="13" name="ホームベース 30">
            <a:extLst>
              <a:ext uri="{FF2B5EF4-FFF2-40B4-BE49-F238E27FC236}">
                <a16:creationId xmlns:a16="http://schemas.microsoft.com/office/drawing/2014/main" id="{FAB6BA9D-39F3-9D2D-8F03-00B40C25135D}"/>
              </a:ext>
            </a:extLst>
          </p:cNvPr>
          <p:cNvSpPr/>
          <p:nvPr/>
        </p:nvSpPr>
        <p:spPr>
          <a:xfrm>
            <a:off x="3334902" y="3836651"/>
            <a:ext cx="3536824" cy="46680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894" dirty="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7" name="ホームベース 30">
            <a:extLst>
              <a:ext uri="{FF2B5EF4-FFF2-40B4-BE49-F238E27FC236}">
                <a16:creationId xmlns:a16="http://schemas.microsoft.com/office/drawing/2014/main" id="{06921EB9-C7F8-9144-1857-2A071EE19B8C}"/>
              </a:ext>
            </a:extLst>
          </p:cNvPr>
          <p:cNvSpPr/>
          <p:nvPr/>
        </p:nvSpPr>
        <p:spPr>
          <a:xfrm>
            <a:off x="368224" y="1112903"/>
            <a:ext cx="1441915" cy="46680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en-US" altLang="ja-JP" sz="894" dirty="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8" name="ホームベース 30">
            <a:extLst>
              <a:ext uri="{FF2B5EF4-FFF2-40B4-BE49-F238E27FC236}">
                <a16:creationId xmlns:a16="http://schemas.microsoft.com/office/drawing/2014/main" id="{624CFF0D-4D69-CDB6-436F-5C4B898CB600}"/>
              </a:ext>
            </a:extLst>
          </p:cNvPr>
          <p:cNvSpPr/>
          <p:nvPr/>
        </p:nvSpPr>
        <p:spPr>
          <a:xfrm>
            <a:off x="368224" y="1846503"/>
            <a:ext cx="1473017" cy="46680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en-US" altLang="ja-JP" sz="894" dirty="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1" name="ホームベース 30">
            <a:extLst>
              <a:ext uri="{FF2B5EF4-FFF2-40B4-BE49-F238E27FC236}">
                <a16:creationId xmlns:a16="http://schemas.microsoft.com/office/drawing/2014/main" id="{05A66B94-0963-E406-BA81-8047E0A36B62}"/>
              </a:ext>
            </a:extLst>
          </p:cNvPr>
          <p:cNvSpPr/>
          <p:nvPr/>
        </p:nvSpPr>
        <p:spPr>
          <a:xfrm>
            <a:off x="1842648" y="4582946"/>
            <a:ext cx="1423066" cy="46680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894" dirty="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2" name="ホームベース 30">
            <a:extLst>
              <a:ext uri="{FF2B5EF4-FFF2-40B4-BE49-F238E27FC236}">
                <a16:creationId xmlns:a16="http://schemas.microsoft.com/office/drawing/2014/main" id="{556D034A-05BE-37F0-796A-38A8CBF62583}"/>
              </a:ext>
            </a:extLst>
          </p:cNvPr>
          <p:cNvSpPr/>
          <p:nvPr/>
        </p:nvSpPr>
        <p:spPr>
          <a:xfrm>
            <a:off x="1850189" y="2484131"/>
            <a:ext cx="1483950" cy="46680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en-US" altLang="ja-JP" sz="894" dirty="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3" name="ホームベース 30">
            <a:extLst>
              <a:ext uri="{FF2B5EF4-FFF2-40B4-BE49-F238E27FC236}">
                <a16:creationId xmlns:a16="http://schemas.microsoft.com/office/drawing/2014/main" id="{AF8B6A12-7CE9-A124-BBF1-1D292E9AB86F}"/>
              </a:ext>
            </a:extLst>
          </p:cNvPr>
          <p:cNvSpPr/>
          <p:nvPr/>
        </p:nvSpPr>
        <p:spPr>
          <a:xfrm>
            <a:off x="1869014" y="1876198"/>
            <a:ext cx="1371819" cy="46680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en-US" altLang="ja-JP" sz="894" dirty="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4" name="ホームベース 30">
            <a:extLst>
              <a:ext uri="{FF2B5EF4-FFF2-40B4-BE49-F238E27FC236}">
                <a16:creationId xmlns:a16="http://schemas.microsoft.com/office/drawing/2014/main" id="{AEE2472B-B2DD-D577-4FED-3785FC0731B8}"/>
              </a:ext>
            </a:extLst>
          </p:cNvPr>
          <p:cNvSpPr/>
          <p:nvPr/>
        </p:nvSpPr>
        <p:spPr>
          <a:xfrm>
            <a:off x="1849203" y="1158349"/>
            <a:ext cx="1397850" cy="46680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894" dirty="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03457C4-30EF-2F8D-D057-6B9FA9AA561A}"/>
              </a:ext>
            </a:extLst>
          </p:cNvPr>
          <p:cNvSpPr txBox="1"/>
          <p:nvPr/>
        </p:nvSpPr>
        <p:spPr>
          <a:xfrm>
            <a:off x="3053130" y="2949947"/>
            <a:ext cx="2134689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950"/>
            <a:r>
              <a:rPr kumimoji="1" lang="ja-JP" altLang="en-US" sz="1138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（３）○○（実施機関名）</a:t>
            </a:r>
          </a:p>
        </p:txBody>
      </p:sp>
      <p:sp>
        <p:nvSpPr>
          <p:cNvPr id="26" name="ホームベース 30">
            <a:extLst>
              <a:ext uri="{FF2B5EF4-FFF2-40B4-BE49-F238E27FC236}">
                <a16:creationId xmlns:a16="http://schemas.microsoft.com/office/drawing/2014/main" id="{D86A6BDE-620B-7B22-A3D2-52CAEB8018CD}"/>
              </a:ext>
            </a:extLst>
          </p:cNvPr>
          <p:cNvSpPr/>
          <p:nvPr/>
        </p:nvSpPr>
        <p:spPr>
          <a:xfrm>
            <a:off x="3339275" y="3159894"/>
            <a:ext cx="3532450" cy="46680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894" dirty="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9" name="ホームベース 30">
            <a:extLst>
              <a:ext uri="{FF2B5EF4-FFF2-40B4-BE49-F238E27FC236}">
                <a16:creationId xmlns:a16="http://schemas.microsoft.com/office/drawing/2014/main" id="{DC2639E2-1A48-D23D-418A-D4F0DDFD4533}"/>
              </a:ext>
            </a:extLst>
          </p:cNvPr>
          <p:cNvSpPr/>
          <p:nvPr/>
        </p:nvSpPr>
        <p:spPr>
          <a:xfrm>
            <a:off x="3279912" y="4601958"/>
            <a:ext cx="2377528" cy="46680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894" dirty="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0" name="ホームベース 30">
            <a:extLst>
              <a:ext uri="{FF2B5EF4-FFF2-40B4-BE49-F238E27FC236}">
                <a16:creationId xmlns:a16="http://schemas.microsoft.com/office/drawing/2014/main" id="{1DBF9B8B-03FA-AF5D-B373-B09E45304A06}"/>
              </a:ext>
            </a:extLst>
          </p:cNvPr>
          <p:cNvSpPr/>
          <p:nvPr/>
        </p:nvSpPr>
        <p:spPr>
          <a:xfrm>
            <a:off x="4345196" y="1878356"/>
            <a:ext cx="2608149" cy="46680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894" dirty="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1" name="ホームベース 30">
            <a:extLst>
              <a:ext uri="{FF2B5EF4-FFF2-40B4-BE49-F238E27FC236}">
                <a16:creationId xmlns:a16="http://schemas.microsoft.com/office/drawing/2014/main" id="{50A93C2B-C2DB-C6EC-1EFE-E57CFE8BCC2C}"/>
              </a:ext>
            </a:extLst>
          </p:cNvPr>
          <p:cNvSpPr/>
          <p:nvPr/>
        </p:nvSpPr>
        <p:spPr>
          <a:xfrm>
            <a:off x="6887042" y="1144965"/>
            <a:ext cx="2614476" cy="1837483"/>
          </a:xfrm>
          <a:prstGeom prst="homePlate">
            <a:avLst>
              <a:gd name="adj" fmla="val 146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894" dirty="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59EB891-7025-7390-033C-7865DCF69357}"/>
              </a:ext>
            </a:extLst>
          </p:cNvPr>
          <p:cNvSpPr txBox="1"/>
          <p:nvPr/>
        </p:nvSpPr>
        <p:spPr>
          <a:xfrm>
            <a:off x="143691" y="5103674"/>
            <a:ext cx="100584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ja-JP" altLang="en-US" sz="10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注１　「募集テーマ、内容」が基礎研究のみとなっている場合は「研究成果の将来的な事業展望」、「募集テーマ、内容」に応用研究、開発、実証の要素が含まれる場合は「産業化へのロードマップ（年次計画）」を作成ください</a:t>
            </a:r>
            <a:endParaRPr lang="en-US" altLang="ja-JP" sz="10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0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ja-JP" altLang="en-US" sz="10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応募内容ではなく、機構の募集要領の「募集テーマ、内容」により提出するものが異なることに注意）。</a:t>
            </a:r>
            <a:endParaRPr lang="en-US" altLang="ja-JP" sz="10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0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１．産業化へのロードマップの場合</a:t>
            </a:r>
            <a:endParaRPr lang="en-US" altLang="ja-JP" sz="1000" kern="100" dirty="0">
              <a:solidFill>
                <a:srgbClr val="FF0000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0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・年次計画としてください。</a:t>
            </a:r>
            <a:endParaRPr lang="en-US" altLang="ja-JP" sz="1000" kern="100" dirty="0">
              <a:solidFill>
                <a:srgbClr val="FF0000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0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・実施機関が分かるように記載してください。</a:t>
            </a:r>
            <a:endParaRPr lang="en-US" altLang="ja-JP" sz="1000" kern="100" dirty="0">
              <a:solidFill>
                <a:srgbClr val="FF0000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0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・各時点で何をどのレベル（定量的に）で達成すべきかのマイルストーンが分かるように記載してください。</a:t>
            </a:r>
            <a:endParaRPr lang="en-US" altLang="ja-JP" sz="1000" kern="100" dirty="0">
              <a:solidFill>
                <a:srgbClr val="FF0000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0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２</a:t>
            </a:r>
            <a:r>
              <a:rPr lang="ja-JP" altLang="en-US" sz="10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．共通の留意事項</a:t>
            </a:r>
            <a:endParaRPr lang="en-US" altLang="ja-JP" sz="10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0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※</a:t>
            </a:r>
            <a:r>
              <a:rPr lang="ja-JP" altLang="en-US" sz="10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図表等の使用も可能です。</a:t>
            </a:r>
            <a:r>
              <a:rPr lang="ja-JP" altLang="en-US" sz="10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経費についての記載は不要です。</a:t>
            </a:r>
            <a:r>
              <a:rPr lang="ja-JP" altLang="en-US" sz="10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endParaRPr lang="en-US" altLang="ja-JP" sz="10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0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※</a:t>
            </a:r>
            <a:r>
              <a:rPr lang="ja-JP" altLang="en-US" sz="10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連携が期待できる企業や産業分野も記載してください。</a:t>
            </a:r>
            <a:endParaRPr lang="en-US" altLang="ja-JP" sz="1000" kern="100" dirty="0">
              <a:solidFill>
                <a:srgbClr val="FF0000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0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※</a:t>
            </a:r>
            <a:r>
              <a:rPr lang="ja-JP" altLang="en-US" sz="10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１ページ程度でまとめてください。</a:t>
            </a:r>
            <a:endParaRPr lang="en-US" altLang="ja-JP" sz="10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endParaRPr lang="en-US" altLang="ja-JP" sz="10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542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463006-2B20-4353-FFCD-991EA6B7ED49}"/>
              </a:ext>
            </a:extLst>
          </p:cNvPr>
          <p:cNvSpPr txBox="1"/>
          <p:nvPr/>
        </p:nvSpPr>
        <p:spPr>
          <a:xfrm>
            <a:off x="296846" y="1064180"/>
            <a:ext cx="9429958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ja-JP" altLang="ja-JP" sz="12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＜朱書き部分は説明・注意事項のため、提出時に削除すること＞</a:t>
            </a:r>
            <a:endParaRPr lang="en-US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endParaRPr lang="en-US" altLang="ja-JP" sz="1200" kern="100" dirty="0">
              <a:solidFill>
                <a:srgbClr val="FF0000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2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１．研究成果の将来的な事業展望の場合</a:t>
            </a:r>
            <a:endParaRPr lang="en-US" altLang="ja-JP" sz="1200" kern="100" dirty="0">
              <a:solidFill>
                <a:srgbClr val="FF0000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2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・</a:t>
            </a:r>
            <a:r>
              <a:rPr lang="en-US" altLang="ja-JP" sz="12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F-REI</a:t>
            </a:r>
            <a:r>
              <a:rPr lang="ja-JP" altLang="en-US" sz="12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が中心となって事業展開する形でご提案ください。</a:t>
            </a:r>
            <a:endParaRPr lang="en-US" altLang="ja-JP" sz="12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2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12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※</a:t>
            </a:r>
            <a:r>
              <a:rPr lang="ja-JP" altLang="en-US" sz="12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様式は指定しません。</a:t>
            </a:r>
            <a:endParaRPr lang="en-US" altLang="ja-JP" sz="12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endParaRPr lang="en-US" altLang="ja-JP" sz="12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2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２．共通の留意事項</a:t>
            </a:r>
            <a:endParaRPr lang="en-US" altLang="ja-JP" sz="12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2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※</a:t>
            </a:r>
            <a:r>
              <a:rPr lang="ja-JP" altLang="en-US" sz="12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図表等の使用も可能です。</a:t>
            </a:r>
            <a:r>
              <a:rPr lang="ja-JP" altLang="en-US" sz="12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経費についての記載は不要です。</a:t>
            </a:r>
            <a:r>
              <a:rPr lang="ja-JP" altLang="en-US" sz="12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endParaRPr lang="en-US" altLang="ja-JP" sz="12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2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※</a:t>
            </a:r>
            <a:r>
              <a:rPr lang="ja-JP" altLang="en-US" sz="12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連携が期待できる企業や産業分野も記載してください。</a:t>
            </a:r>
            <a:endParaRPr lang="en-US" altLang="ja-JP" sz="1200" kern="100" dirty="0">
              <a:solidFill>
                <a:srgbClr val="FF0000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2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※</a:t>
            </a:r>
            <a:r>
              <a:rPr lang="ja-JP" altLang="en-US" sz="12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１ページ程度でまとめてください。</a:t>
            </a:r>
            <a:endParaRPr lang="en-US" altLang="ja-JP" sz="12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endParaRPr lang="en-US" altLang="ja-JP" sz="1200" kern="100" dirty="0">
              <a:solidFill>
                <a:srgbClr val="FF0000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1E61645-8BD0-813F-2287-FCD16F618BF9}"/>
              </a:ext>
            </a:extLst>
          </p:cNvPr>
          <p:cNvCxnSpPr>
            <a:cxnSpLocks/>
          </p:cNvCxnSpPr>
          <p:nvPr/>
        </p:nvCxnSpPr>
        <p:spPr>
          <a:xfrm>
            <a:off x="0" y="493776"/>
            <a:ext cx="9906000" cy="0"/>
          </a:xfrm>
          <a:prstGeom prst="line">
            <a:avLst/>
          </a:prstGeom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39114CF-8135-7567-EC7E-5E7A4A0171E7}"/>
              </a:ext>
            </a:extLst>
          </p:cNvPr>
          <p:cNvSpPr txBox="1"/>
          <p:nvPr/>
        </p:nvSpPr>
        <p:spPr>
          <a:xfrm>
            <a:off x="154685" y="124444"/>
            <a:ext cx="94944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ja-JP" altLang="en-US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様式９　研究成果の将来的な事業展望　</a:t>
            </a:r>
            <a:r>
              <a:rPr lang="en-US" altLang="ja-JP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kern="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※</a:t>
            </a:r>
            <a:r>
              <a:rPr lang="ja-JP" altLang="en-US" kern="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様式９を作成する場合は様式８は作成不要</a:t>
            </a:r>
            <a:endParaRPr lang="ja-JP" altLang="ja-JP" sz="1800" kern="100" baseline="3000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791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374</Words>
  <Application>Microsoft Office PowerPoint</Application>
  <PresentationFormat>A4 210 x 297 mm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メイリオ</vt:lpstr>
      <vt:lpstr>游ゴシック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2024-04-25T06:51:19Z</dcterms:created>
  <dcterms:modified xsi:type="dcterms:W3CDTF">2024-04-25T06:51:31Z</dcterms:modified>
</cp:coreProperties>
</file>